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8" r:id="rId2"/>
    <p:sldId id="335" r:id="rId3"/>
    <p:sldId id="1866" r:id="rId4"/>
    <p:sldId id="1878" r:id="rId5"/>
    <p:sldId id="1880" r:id="rId6"/>
    <p:sldId id="1881" r:id="rId7"/>
    <p:sldId id="1882" r:id="rId8"/>
    <p:sldId id="1883" r:id="rId9"/>
    <p:sldId id="1884" r:id="rId10"/>
    <p:sldId id="1889" r:id="rId11"/>
    <p:sldId id="1886" r:id="rId12"/>
    <p:sldId id="1890" r:id="rId13"/>
    <p:sldId id="1864" r:id="rId14"/>
    <p:sldId id="1891" r:id="rId15"/>
    <p:sldId id="1888" r:id="rId16"/>
  </p:sldIdLst>
  <p:sldSz cx="20104100" cy="11315700"/>
  <p:notesSz cx="20104100" cy="1131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3AB"/>
    <a:srgbClr val="3FA3BD"/>
    <a:srgbClr val="FFFFFF"/>
    <a:srgbClr val="4F2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4" autoAdjust="0"/>
    <p:restoredTop sz="94812"/>
  </p:normalViewPr>
  <p:slideViewPr>
    <p:cSldViewPr>
      <p:cViewPr varScale="1">
        <p:scale>
          <a:sx n="38" d="100"/>
          <a:sy n="38" d="100"/>
        </p:scale>
        <p:origin x="956" y="92"/>
      </p:cViewPr>
      <p:guideLst>
        <p:guide orient="horz" pos="2892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00E2-2616-4625-8C79-0CC72E4C86F3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E047-7709-479E-AC3F-1CB62F596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3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Slide O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212448EA-7BBC-ECC2-FF91-3E01E76B2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402"/>
            <a:ext cx="20104100" cy="113761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0636" y="5703171"/>
            <a:ext cx="170884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2094" y="8463269"/>
            <a:ext cx="155806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212448EA-7BBC-ECC2-FF91-3E01E76B2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20104100" cy="1137610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349C58-AA4B-3CF2-2A62-43476803C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0402"/>
            <a:ext cx="20104100" cy="1137610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32AD76-6EED-FDDE-8D8A-4F35C67278D5}"/>
              </a:ext>
            </a:extLst>
          </p:cNvPr>
          <p:cNvSpPr/>
          <p:nvPr userDrawn="1"/>
        </p:nvSpPr>
        <p:spPr>
          <a:xfrm>
            <a:off x="-996950" y="4514851"/>
            <a:ext cx="14478000" cy="5334000"/>
          </a:xfrm>
          <a:prstGeom prst="roundRect">
            <a:avLst>
              <a:gd name="adj" fmla="val 4757"/>
            </a:avLst>
          </a:prstGeom>
          <a:solidFill>
            <a:schemeClr val="bg1">
              <a:alpha val="97000"/>
            </a:scheme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EFA98F3D-8BD9-637B-FCA4-A088417122C4}"/>
              </a:ext>
            </a:extLst>
          </p:cNvPr>
          <p:cNvSpPr/>
          <p:nvPr userDrawn="1"/>
        </p:nvSpPr>
        <p:spPr>
          <a:xfrm>
            <a:off x="837601" y="7602835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0636" y="5703171"/>
            <a:ext cx="1202461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>
                <a:solidFill>
                  <a:schemeClr val="accent2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2094" y="8463269"/>
            <a:ext cx="120431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79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4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59137FDB-C609-CE45-BD8F-0A4F81681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352"/>
            <a:ext cx="20104100" cy="11376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4FAB1E-B7AC-0DC9-0EAD-E96E9090ABCE}"/>
              </a:ext>
            </a:extLst>
          </p:cNvPr>
          <p:cNvSpPr/>
          <p:nvPr userDrawn="1"/>
        </p:nvSpPr>
        <p:spPr>
          <a:xfrm>
            <a:off x="0" y="5676900"/>
            <a:ext cx="20104100" cy="565785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68455-71B7-0463-DC0F-05DA1478D0FF}"/>
              </a:ext>
            </a:extLst>
          </p:cNvPr>
          <p:cNvSpPr/>
          <p:nvPr userDrawn="1"/>
        </p:nvSpPr>
        <p:spPr>
          <a:xfrm>
            <a:off x="18434050" y="10458450"/>
            <a:ext cx="664845" cy="818164"/>
          </a:xfrm>
          <a:prstGeom prst="rect">
            <a:avLst/>
          </a:prstGeom>
          <a:solidFill>
            <a:schemeClr val="tx2">
              <a:alpha val="404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5D151E-F54C-48DA-9D5B-DDDE39359794}"/>
              </a:ext>
            </a:extLst>
          </p:cNvPr>
          <p:cNvSpPr/>
          <p:nvPr userDrawn="1"/>
        </p:nvSpPr>
        <p:spPr>
          <a:xfrm>
            <a:off x="-996950" y="2000251"/>
            <a:ext cx="20497800" cy="8686800"/>
          </a:xfrm>
          <a:prstGeom prst="roundRect">
            <a:avLst>
              <a:gd name="adj" fmla="val 4757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14D4439-CB14-562A-1F36-F14AEC7167D2}"/>
              </a:ext>
            </a:extLst>
          </p:cNvPr>
          <p:cNvSpPr/>
          <p:nvPr userDrawn="1"/>
        </p:nvSpPr>
        <p:spPr>
          <a:xfrm>
            <a:off x="837601" y="2152650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223" y="781050"/>
            <a:ext cx="18273671" cy="830997"/>
          </a:xfrm>
        </p:spPr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cs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473" y="2959735"/>
            <a:ext cx="18275421" cy="72042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824879"/>
            <a:ext cx="6433312" cy="215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lang="en-A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824879"/>
            <a:ext cx="4623943" cy="2154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243050" y="10824878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800" b="1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59137FDB-C609-CE45-BD8F-0A4F81681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352"/>
            <a:ext cx="20104100" cy="11376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4FAB1E-B7AC-0DC9-0EAD-E96E9090ABCE}"/>
              </a:ext>
            </a:extLst>
          </p:cNvPr>
          <p:cNvSpPr/>
          <p:nvPr userDrawn="1"/>
        </p:nvSpPr>
        <p:spPr>
          <a:xfrm>
            <a:off x="19500850" y="3732954"/>
            <a:ext cx="603250" cy="565785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68455-71B7-0463-DC0F-05DA1478D0FF}"/>
              </a:ext>
            </a:extLst>
          </p:cNvPr>
          <p:cNvSpPr/>
          <p:nvPr userDrawn="1"/>
        </p:nvSpPr>
        <p:spPr>
          <a:xfrm>
            <a:off x="18434050" y="10458450"/>
            <a:ext cx="664845" cy="818164"/>
          </a:xfrm>
          <a:prstGeom prst="rect">
            <a:avLst/>
          </a:prstGeom>
          <a:solidFill>
            <a:schemeClr val="tx2">
              <a:alpha val="404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5D151E-F54C-48DA-9D5B-DDDE39359794}"/>
              </a:ext>
            </a:extLst>
          </p:cNvPr>
          <p:cNvSpPr/>
          <p:nvPr userDrawn="1"/>
        </p:nvSpPr>
        <p:spPr>
          <a:xfrm>
            <a:off x="-996950" y="2000251"/>
            <a:ext cx="20497800" cy="8686800"/>
          </a:xfrm>
          <a:prstGeom prst="roundRect">
            <a:avLst>
              <a:gd name="adj" fmla="val 4757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14D4439-CB14-562A-1F36-F14AEC7167D2}"/>
              </a:ext>
            </a:extLst>
          </p:cNvPr>
          <p:cNvSpPr/>
          <p:nvPr userDrawn="1"/>
        </p:nvSpPr>
        <p:spPr>
          <a:xfrm>
            <a:off x="837601" y="2152650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223" y="781050"/>
            <a:ext cx="18273671" cy="830997"/>
          </a:xfrm>
        </p:spPr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cs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5050" y="2959735"/>
            <a:ext cx="15523844" cy="72042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824879"/>
            <a:ext cx="6433312" cy="215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lang="en-A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824879"/>
            <a:ext cx="4623943" cy="2154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243050" y="10824878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800" b="1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46E2A3-C703-6E8A-FCD8-140E2CC569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250" y="2959100"/>
            <a:ext cx="2590800" cy="259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2BE9B-0DA3-9584-95C9-15445A470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352"/>
            <a:ext cx="20104100" cy="113761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7A7A21-09E7-D775-90B9-F2367D2FE15F}"/>
              </a:ext>
            </a:extLst>
          </p:cNvPr>
          <p:cNvSpPr/>
          <p:nvPr userDrawn="1"/>
        </p:nvSpPr>
        <p:spPr>
          <a:xfrm>
            <a:off x="0" y="5676900"/>
            <a:ext cx="20104100" cy="565785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B360E7-0643-4934-2D73-232D622E46A3}"/>
              </a:ext>
            </a:extLst>
          </p:cNvPr>
          <p:cNvSpPr/>
          <p:nvPr userDrawn="1"/>
        </p:nvSpPr>
        <p:spPr>
          <a:xfrm>
            <a:off x="18434050" y="10458450"/>
            <a:ext cx="664845" cy="818164"/>
          </a:xfrm>
          <a:prstGeom prst="rect">
            <a:avLst/>
          </a:prstGeom>
          <a:solidFill>
            <a:schemeClr val="tx2">
              <a:alpha val="404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E2BD502-D2AA-8905-9772-5CF4F5F088CB}"/>
              </a:ext>
            </a:extLst>
          </p:cNvPr>
          <p:cNvSpPr/>
          <p:nvPr userDrawn="1"/>
        </p:nvSpPr>
        <p:spPr>
          <a:xfrm>
            <a:off x="-996950" y="2000251"/>
            <a:ext cx="20497800" cy="8686800"/>
          </a:xfrm>
          <a:prstGeom prst="roundRect">
            <a:avLst>
              <a:gd name="adj" fmla="val 4757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F44CAE3A-4FBE-B979-41F6-62C66F75EA65}"/>
              </a:ext>
            </a:extLst>
          </p:cNvPr>
          <p:cNvSpPr/>
          <p:nvPr userDrawn="1"/>
        </p:nvSpPr>
        <p:spPr>
          <a:xfrm>
            <a:off x="837601" y="2152650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Holder 5">
            <a:extLst>
              <a:ext uri="{FF2B5EF4-FFF2-40B4-BE49-F238E27FC236}">
                <a16:creationId xmlns:a16="http://schemas.microsoft.com/office/drawing/2014/main" id="{6DA10D10-076D-02CE-C211-802A8F25DA25}"/>
              </a:ext>
            </a:extLst>
          </p:cNvPr>
          <p:cNvSpPr txBox="1">
            <a:spLocks/>
          </p:cNvSpPr>
          <p:nvPr userDrawn="1"/>
        </p:nvSpPr>
        <p:spPr>
          <a:xfrm>
            <a:off x="1005205" y="10824879"/>
            <a:ext cx="46239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23" name="Holder 6">
            <a:extLst>
              <a:ext uri="{FF2B5EF4-FFF2-40B4-BE49-F238E27FC236}">
                <a16:creationId xmlns:a16="http://schemas.microsoft.com/office/drawing/2014/main" id="{83ECCC55-A08F-80B3-896A-05FD3A03A33E}"/>
              </a:ext>
            </a:extLst>
          </p:cNvPr>
          <p:cNvSpPr txBox="1">
            <a:spLocks/>
          </p:cNvSpPr>
          <p:nvPr userDrawn="1"/>
        </p:nvSpPr>
        <p:spPr>
          <a:xfrm>
            <a:off x="14243050" y="1082487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2107" y="2837688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170513" y="2837688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leo" panose="020F0502020204030203" pitchFamily="34" charset="77"/>
              </a:defRPr>
            </a:lvl1pPr>
          </a:lstStyle>
          <a:p>
            <a:endParaRPr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E4F59078-3B15-8FA6-E49E-4C438EE63A5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394" y="10824879"/>
            <a:ext cx="6433312" cy="215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lang="en-AU" dirty="0"/>
          </a:p>
        </p:txBody>
      </p:sp>
      <p:sp>
        <p:nvSpPr>
          <p:cNvPr id="33" name="Holder 2">
            <a:extLst>
              <a:ext uri="{FF2B5EF4-FFF2-40B4-BE49-F238E27FC236}">
                <a16:creationId xmlns:a16="http://schemas.microsoft.com/office/drawing/2014/main" id="{6F44B404-FDE2-60EA-0EC7-3A72DE70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23" y="781050"/>
            <a:ext cx="18273671" cy="830997"/>
          </a:xfrm>
        </p:spPr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cs typeface="Aleo" panose="020F0502020204030203" pitchFamily="34" charset="77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433F6681-21B9-7F8B-64DE-A45D7A84A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352"/>
            <a:ext cx="20104100" cy="11376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320FED-52FC-D8CE-B023-24E1312411BD}"/>
              </a:ext>
            </a:extLst>
          </p:cNvPr>
          <p:cNvSpPr/>
          <p:nvPr userDrawn="1"/>
        </p:nvSpPr>
        <p:spPr>
          <a:xfrm>
            <a:off x="0" y="5676900"/>
            <a:ext cx="20104100" cy="565785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1569F-47A7-5D16-472E-3C5201B905F2}"/>
              </a:ext>
            </a:extLst>
          </p:cNvPr>
          <p:cNvSpPr/>
          <p:nvPr userDrawn="1"/>
        </p:nvSpPr>
        <p:spPr>
          <a:xfrm>
            <a:off x="18434050" y="10458450"/>
            <a:ext cx="664845" cy="818164"/>
          </a:xfrm>
          <a:prstGeom prst="rect">
            <a:avLst/>
          </a:prstGeom>
          <a:solidFill>
            <a:schemeClr val="tx2">
              <a:alpha val="404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D258A9A-915D-B148-79EB-D6DF74B90FB8}"/>
              </a:ext>
            </a:extLst>
          </p:cNvPr>
          <p:cNvSpPr/>
          <p:nvPr userDrawn="1"/>
        </p:nvSpPr>
        <p:spPr>
          <a:xfrm>
            <a:off x="-996950" y="2000251"/>
            <a:ext cx="20497800" cy="8686800"/>
          </a:xfrm>
          <a:prstGeom prst="roundRect">
            <a:avLst>
              <a:gd name="adj" fmla="val 4757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232919F9-1DF5-100C-7EE2-7274366BF56C}"/>
              </a:ext>
            </a:extLst>
          </p:cNvPr>
          <p:cNvSpPr/>
          <p:nvPr userDrawn="1"/>
        </p:nvSpPr>
        <p:spPr>
          <a:xfrm>
            <a:off x="837601" y="2152650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older 5">
            <a:extLst>
              <a:ext uri="{FF2B5EF4-FFF2-40B4-BE49-F238E27FC236}">
                <a16:creationId xmlns:a16="http://schemas.microsoft.com/office/drawing/2014/main" id="{5DC5C69F-9C70-1080-F099-3568559C6ECD}"/>
              </a:ext>
            </a:extLst>
          </p:cNvPr>
          <p:cNvSpPr txBox="1">
            <a:spLocks/>
          </p:cNvSpPr>
          <p:nvPr userDrawn="1"/>
        </p:nvSpPr>
        <p:spPr>
          <a:xfrm>
            <a:off x="1005205" y="10824879"/>
            <a:ext cx="46239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0CFBC339-1922-DE69-4ABA-C9D61F8329EA}"/>
              </a:ext>
            </a:extLst>
          </p:cNvPr>
          <p:cNvSpPr txBox="1">
            <a:spLocks/>
          </p:cNvSpPr>
          <p:nvPr userDrawn="1"/>
        </p:nvSpPr>
        <p:spPr>
          <a:xfrm>
            <a:off x="14243050" y="1082487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8BA87865-E3D7-957D-866E-DFB36E8922D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394" y="10824879"/>
            <a:ext cx="6433312" cy="215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lang="en-AU" dirty="0"/>
          </a:p>
        </p:txBody>
      </p:sp>
      <p:sp>
        <p:nvSpPr>
          <p:cNvPr id="22" name="Holder 2">
            <a:extLst>
              <a:ext uri="{FF2B5EF4-FFF2-40B4-BE49-F238E27FC236}">
                <a16:creationId xmlns:a16="http://schemas.microsoft.com/office/drawing/2014/main" id="{20AD3E08-F24E-3780-F2AC-CD5B3713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23" y="781050"/>
            <a:ext cx="18273671" cy="830997"/>
          </a:xfrm>
        </p:spPr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cs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A7FEAD-B94D-5174-5F15-3A913B8A2FEE}"/>
              </a:ext>
            </a:extLst>
          </p:cNvPr>
          <p:cNvSpPr/>
          <p:nvPr userDrawn="1"/>
        </p:nvSpPr>
        <p:spPr>
          <a:xfrm>
            <a:off x="10052050" y="2000252"/>
            <a:ext cx="8382000" cy="86868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6C3C2E30-280C-3F15-5590-AA949CAB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959734"/>
            <a:ext cx="8625327" cy="7270115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CFD4A1B4-D08D-AC18-BBCA-AC45C7631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402"/>
            <a:ext cx="20104100" cy="1137610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0D5A6E-7B25-E0F1-0228-73AF2B9DC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0402"/>
            <a:ext cx="20104100" cy="1137610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5F8973AA-5CB6-1728-C7DF-9C883D4AB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636" y="5703171"/>
            <a:ext cx="170884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DD66F2D3-F084-24A7-4809-9F2055D3640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2094" y="8463269"/>
            <a:ext cx="1558067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>
                <a:solidFill>
                  <a:schemeClr val="bg1"/>
                </a:solidFill>
                <a:latin typeface="Aleo" panose="020F0502020204030203" pitchFamily="34" charset="77"/>
              </a:defRPr>
            </a:lvl1pPr>
          </a:lstStyle>
          <a:p>
            <a:endParaRPr dirty="0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9F2D0629-88DB-68FE-A999-302B8F1B8A17}"/>
              </a:ext>
            </a:extLst>
          </p:cNvPr>
          <p:cNvSpPr/>
          <p:nvPr userDrawn="1"/>
        </p:nvSpPr>
        <p:spPr>
          <a:xfrm>
            <a:off x="745744" y="7442329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0F4192-CE78-37F2-91AB-5D33C13361CA}"/>
              </a:ext>
            </a:extLst>
          </p:cNvPr>
          <p:cNvSpPr/>
          <p:nvPr userDrawn="1"/>
        </p:nvSpPr>
        <p:spPr>
          <a:xfrm>
            <a:off x="603250" y="-1123950"/>
            <a:ext cx="5209469" cy="3048000"/>
          </a:xfrm>
          <a:prstGeom prst="roundRect">
            <a:avLst>
              <a:gd name="adj" fmla="val 4757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4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&#10;&#10;Description automatically generated">
            <a:extLst>
              <a:ext uri="{FF2B5EF4-FFF2-40B4-BE49-F238E27FC236}">
                <a16:creationId xmlns:a16="http://schemas.microsoft.com/office/drawing/2014/main" id="{A9C0EB68-C503-30CE-B240-5B08B2578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402"/>
            <a:ext cx="20104100" cy="11376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289060" y="1068705"/>
            <a:ext cx="17525980" cy="911542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352162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4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224" y="704850"/>
            <a:ext cx="18455402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473" y="2589814"/>
            <a:ext cx="18457153" cy="605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7" r:id="rId4"/>
    <p:sldLayoutId id="2147483663" r:id="rId5"/>
    <p:sldLayoutId id="2147483664" r:id="rId6"/>
    <p:sldLayoutId id="2147483668" r:id="rId7"/>
    <p:sldLayoutId id="2147483669" r:id="rId8"/>
  </p:sldLayoutIdLst>
  <p:txStyles>
    <p:titleStyle>
      <a:lvl1pPr>
        <a:defRPr sz="5400">
          <a:latin typeface="Aleo" panose="020F0502020204030203" pitchFamily="34" charset="77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021B26F-029F-1950-FDB2-47C9E96A92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object 16">
            <a:extLst>
              <a:ext uri="{FF2B5EF4-FFF2-40B4-BE49-F238E27FC236}">
                <a16:creationId xmlns:a16="http://schemas.microsoft.com/office/drawing/2014/main" id="{1913C88B-FB97-1E6E-68D2-3F5630958545}"/>
              </a:ext>
            </a:extLst>
          </p:cNvPr>
          <p:cNvSpPr/>
          <p:nvPr/>
        </p:nvSpPr>
        <p:spPr>
          <a:xfrm>
            <a:off x="745744" y="7442329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A366F-B003-51AE-591D-AA3F8EECA794}"/>
              </a:ext>
            </a:extLst>
          </p:cNvPr>
          <p:cNvSpPr/>
          <p:nvPr/>
        </p:nvSpPr>
        <p:spPr>
          <a:xfrm>
            <a:off x="603250" y="-1123950"/>
            <a:ext cx="5209469" cy="3048000"/>
          </a:xfrm>
          <a:prstGeom prst="roundRect">
            <a:avLst>
              <a:gd name="adj" fmla="val 4757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D7B0687-EFBC-6140-5A26-C7AEB63F0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636" y="4879230"/>
            <a:ext cx="17088486" cy="10156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6600" dirty="0">
                <a:ea typeface="+mn-ea"/>
                <a:cs typeface="+mn-cs"/>
              </a:rPr>
              <a:t>Cyber Security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D317487-5451-3469-7668-3E82657A867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2094" y="8463269"/>
            <a:ext cx="15580678" cy="677108"/>
          </a:xfrm>
        </p:spPr>
        <p:txBody>
          <a:bodyPr/>
          <a:lstStyle/>
          <a:p>
            <a:r>
              <a:rPr lang="en-US" altLang="en-US" dirty="0">
                <a:ea typeface="ヒラギノ角ゴ Pro W3" pitchFamily="-128" charset="-128"/>
              </a:rPr>
              <a:t>Celebrating Ag Shows NSW 2023</a:t>
            </a:r>
            <a:endParaRPr lang="en-US" dirty="0"/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B1D6C1BE-EEE6-9956-3BE9-495BAD494810}"/>
              </a:ext>
            </a:extLst>
          </p:cNvPr>
          <p:cNvSpPr txBox="1"/>
          <p:nvPr/>
        </p:nvSpPr>
        <p:spPr>
          <a:xfrm>
            <a:off x="786031" y="9925050"/>
            <a:ext cx="10093106" cy="2126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400" spc="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Proprietary </a:t>
            </a:r>
            <a:r>
              <a:rPr sz="140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&amp;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confidential </a:t>
            </a:r>
            <a:r>
              <a:rPr sz="1400" spc="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information. </a:t>
            </a:r>
            <a:r>
              <a:rPr sz="140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All </a:t>
            </a:r>
            <a:r>
              <a:rPr sz="1400" spc="2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information commercial </a:t>
            </a:r>
            <a:r>
              <a:rPr sz="1400" spc="-30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confidence</a:t>
            </a:r>
            <a:r>
              <a:rPr sz="1400" spc="-5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and</a:t>
            </a:r>
            <a:r>
              <a:rPr sz="1400" spc="2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not</a:t>
            </a:r>
            <a:r>
              <a:rPr sz="1400" spc="-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be</a:t>
            </a:r>
            <a:r>
              <a:rPr sz="1400" spc="-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disclosed</a:t>
            </a:r>
            <a:r>
              <a:rPr sz="1400" spc="-2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other</a:t>
            </a:r>
            <a:r>
              <a:rPr sz="1400" spc="-15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leo" panose="020F0502020204030203" pitchFamily="34" charset="77"/>
                <a:cs typeface="Trebuchet MS"/>
              </a:rPr>
              <a:t>parties.</a:t>
            </a:r>
            <a:endParaRPr sz="1400" dirty="0">
              <a:latin typeface="Aleo" panose="020F0502020204030203" pitchFamily="34" charset="77"/>
              <a:cs typeface="Trebuchet MS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20855469-B46F-7AEE-9DBA-369987A2D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12" y="655497"/>
            <a:ext cx="4295482" cy="8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>
            <a:extLst>
              <a:ext uri="{FF2B5EF4-FFF2-40B4-BE49-F238E27FC236}">
                <a16:creationId xmlns:a16="http://schemas.microsoft.com/office/drawing/2014/main" id="{8EEBA896-DB4D-F7EC-0BA5-48D417B4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29"/>
            <a:ext cx="20104100" cy="11308556"/>
          </a:xfrm>
          <a:prstGeom prst="rect">
            <a:avLst/>
          </a:prstGeom>
        </p:spPr>
      </p:pic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1BC107B5-A4D3-D613-6E86-ABCC3D0FFDD9}"/>
              </a:ext>
            </a:extLst>
          </p:cNvPr>
          <p:cNvSpPr/>
          <p:nvPr/>
        </p:nvSpPr>
        <p:spPr>
          <a:xfrm>
            <a:off x="-996950" y="4514850"/>
            <a:ext cx="9067800" cy="4572000"/>
          </a:xfrm>
          <a:prstGeom prst="roundRect">
            <a:avLst>
              <a:gd name="adj" fmla="val 442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2E41F236-81C3-C9E8-6150-1C94ACE7CB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0636" y="5715995"/>
            <a:ext cx="12024614" cy="1015663"/>
          </a:xfrm>
        </p:spPr>
        <p:txBody>
          <a:bodyPr/>
          <a:lstStyle/>
          <a:p>
            <a:r>
              <a:rPr lang="en-AU" dirty="0">
                <a:solidFill>
                  <a:srgbClr val="0073AB"/>
                </a:solidFill>
              </a:rPr>
              <a:t>Some Examples</a:t>
            </a: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06ACFDFA-58E3-A027-C77A-B82CEDCF35BE}"/>
              </a:ext>
            </a:extLst>
          </p:cNvPr>
          <p:cNvSpPr/>
          <p:nvPr/>
        </p:nvSpPr>
        <p:spPr>
          <a:xfrm>
            <a:off x="837601" y="7602835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0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838450"/>
            <a:ext cx="13724377" cy="7132722"/>
          </a:xfrm>
        </p:spPr>
        <p:txBody>
          <a:bodyPr/>
          <a:lstStyle/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Call receive from Microsoft advising that the Show bank accounts had been illegally accessed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Legitimate material and language used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Added an App to the Show phone enabling the threat actor to monitor keyboard activity. Supported with Telstra phone messaging for updating passwords.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Instructions received to open bank account on phone and then close it, revealing access codes and passwords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Three “dummy” withdrawals done, only to track illegal activity</a:t>
            </a:r>
          </a:p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4000" b="1" dirty="0">
                <a:latin typeface="Aleo" panose="020F0502020204030203" pitchFamily="34" charset="0"/>
                <a:ea typeface="ヒラギノ角ゴ Pro W3" pitchFamily="-128" charset="-128"/>
              </a:rPr>
              <a:t>Loss $28,500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29E73D-D86A-105A-161C-AE1F4D0444E5}"/>
              </a:ext>
            </a:extLst>
          </p:cNvPr>
          <p:cNvSpPr txBox="1">
            <a:spLocks/>
          </p:cNvSpPr>
          <p:nvPr/>
        </p:nvSpPr>
        <p:spPr>
          <a:xfrm>
            <a:off x="825224" y="781051"/>
            <a:ext cx="182184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ea typeface="ヒラギノ角ゴ Pro W3" pitchFamily="-128" charset="-128"/>
              </a:rPr>
              <a:t>Example 1  - Show ABC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913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838450"/>
            <a:ext cx="14410177" cy="4331955"/>
          </a:xfrm>
        </p:spPr>
        <p:txBody>
          <a:bodyPr/>
          <a:lstStyle/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Hacker accessed email account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Accessed an old invoice and changed the dates, amounts and bank details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Just so happened that a similar amount to the same supplier was expected to be paid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Accounts updated the bank details for payment, seconder authorized</a:t>
            </a:r>
          </a:p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4000" b="1" dirty="0">
                <a:latin typeface="Aleo" panose="020F0502020204030203" pitchFamily="34" charset="0"/>
                <a:ea typeface="ヒラギノ角ゴ Pro W3" pitchFamily="-128" charset="-128"/>
              </a:rPr>
              <a:t>Loss $32,000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EEBF8-4419-0EBC-00B7-943961E59837}"/>
              </a:ext>
            </a:extLst>
          </p:cNvPr>
          <p:cNvSpPr txBox="1">
            <a:spLocks/>
          </p:cNvSpPr>
          <p:nvPr/>
        </p:nvSpPr>
        <p:spPr>
          <a:xfrm>
            <a:off x="825224" y="781051"/>
            <a:ext cx="182184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ea typeface="ヒラギノ角ゴ Pro W3" pitchFamily="-128" charset="-128"/>
              </a:rPr>
              <a:t>Example 2 – Show XYZ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81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29F408-A747-4F5F-848F-D013F985F05D}"/>
              </a:ext>
            </a:extLst>
          </p:cNvPr>
          <p:cNvSpPr/>
          <p:nvPr/>
        </p:nvSpPr>
        <p:spPr>
          <a:xfrm>
            <a:off x="6596886" y="1466850"/>
            <a:ext cx="6910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latin typeface="Aleo" panose="020F0502020204030203" pitchFamily="34" charset="0"/>
                <a:ea typeface="ヒラギノ角ゴ Pro W3" pitchFamily="-128" charset="-128"/>
              </a:rPr>
              <a:t>Some sobering statistics</a:t>
            </a:r>
            <a:endParaRPr lang="en-US" sz="4800" kern="0" dirty="0">
              <a:latin typeface="Aleo" panose="020F050202020403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44BD4D-8B27-0367-90B2-37AA4D623281}"/>
              </a:ext>
            </a:extLst>
          </p:cNvPr>
          <p:cNvCxnSpPr>
            <a:cxnSpLocks/>
          </p:cNvCxnSpPr>
          <p:nvPr/>
        </p:nvCxnSpPr>
        <p:spPr>
          <a:xfrm rot="5400000">
            <a:off x="10052050" y="1464792"/>
            <a:ext cx="0" cy="1959542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91936-393D-6732-7058-8F2013F8C8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20226" y="2743158"/>
            <a:ext cx="16463647" cy="7029492"/>
            <a:chOff x="1782298" y="2838450"/>
            <a:chExt cx="16463647" cy="7029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155613-92AB-26E3-3D89-7FA76704F6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3541" y="2838450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C7E6D6-C0CD-9C3C-2807-7A54C7DCE1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4784" y="2838450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2C7E0B-6551-79DD-259F-8C5BA019EE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298" y="6436646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D51A95-E7FE-863B-0C9D-221DF8FE0B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3541" y="6436646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CB3D93-1464-2B55-72AA-7B47B70637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4784" y="6436646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0F09DE-63DD-0354-F663-A1A8F6BA8C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298" y="2838450"/>
              <a:ext cx="5401161" cy="343129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4" dirty="0">
                <a:latin typeface="Aleo" panose="020F0502020204030203" pitchFamily="34" charset="77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01E474-621D-E70E-BE77-6D79FE5A7C59}"/>
              </a:ext>
            </a:extLst>
          </p:cNvPr>
          <p:cNvGrpSpPr/>
          <p:nvPr/>
        </p:nvGrpSpPr>
        <p:grpSpPr>
          <a:xfrm>
            <a:off x="2651081" y="3524721"/>
            <a:ext cx="3733800" cy="2122469"/>
            <a:chOff x="2727782" y="3524721"/>
            <a:chExt cx="3733800" cy="21224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B2FCC16-1E89-4AD2-F004-7D110438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1726" y="3524721"/>
              <a:ext cx="1171575" cy="115252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5FB59C-7A40-566E-1D71-79A74FED7D8F}"/>
                </a:ext>
              </a:extLst>
            </p:cNvPr>
            <p:cNvSpPr txBox="1"/>
            <p:nvPr/>
          </p:nvSpPr>
          <p:spPr>
            <a:xfrm>
              <a:off x="4672141" y="3708687"/>
              <a:ext cx="135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1 in 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0CC00D-5E88-A301-F15D-2FB3BF657840}"/>
                </a:ext>
              </a:extLst>
            </p:cNvPr>
            <p:cNvSpPr txBox="1"/>
            <p:nvPr/>
          </p:nvSpPr>
          <p:spPr>
            <a:xfrm>
              <a:off x="4501837" y="4185725"/>
              <a:ext cx="1693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homes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88DEBD-8F19-DAA5-37B7-924B36322C52}"/>
                </a:ext>
              </a:extLst>
            </p:cNvPr>
            <p:cNvSpPr txBox="1"/>
            <p:nvPr/>
          </p:nvSpPr>
          <p:spPr>
            <a:xfrm>
              <a:off x="2727782" y="4816193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with computers infected</a:t>
              </a:r>
            </a:p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with malicious software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871054-5414-9191-3503-6022A6EFBC22}"/>
              </a:ext>
            </a:extLst>
          </p:cNvPr>
          <p:cNvGrpSpPr/>
          <p:nvPr/>
        </p:nvGrpSpPr>
        <p:grpSpPr>
          <a:xfrm>
            <a:off x="7851461" y="3580110"/>
            <a:ext cx="4405052" cy="2067080"/>
            <a:chOff x="8009198" y="3580110"/>
            <a:chExt cx="4405052" cy="206708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A7536F8-004A-0DCF-7776-976B9796E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67654" y="3580110"/>
              <a:ext cx="1171575" cy="112395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BD105E-358E-B8ED-690C-9BD24950C134}"/>
                </a:ext>
              </a:extLst>
            </p:cNvPr>
            <p:cNvSpPr txBox="1"/>
            <p:nvPr/>
          </p:nvSpPr>
          <p:spPr>
            <a:xfrm>
              <a:off x="9931489" y="3708687"/>
              <a:ext cx="1834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65% of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9E2185-2A48-BB62-5D6B-4C3B6B104DCD}"/>
                </a:ext>
              </a:extLst>
            </p:cNvPr>
            <p:cNvSpPr txBox="1"/>
            <p:nvPr/>
          </p:nvSpPr>
          <p:spPr>
            <a:xfrm>
              <a:off x="9494734" y="4185725"/>
              <a:ext cx="2707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Australians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FCDCFE-3423-5A2A-0109-C27E4FA9C6DA}"/>
                </a:ext>
              </a:extLst>
            </p:cNvPr>
            <p:cNvSpPr txBox="1"/>
            <p:nvPr/>
          </p:nvSpPr>
          <p:spPr>
            <a:xfrm>
              <a:off x="8009198" y="4816193"/>
              <a:ext cx="4405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who went online received at least one online scam offer.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E131483-35D7-C9D8-CBDE-864CB984DF3F}"/>
              </a:ext>
            </a:extLst>
          </p:cNvPr>
          <p:cNvGrpSpPr/>
          <p:nvPr/>
        </p:nvGrpSpPr>
        <p:grpSpPr>
          <a:xfrm>
            <a:off x="13326138" y="3087178"/>
            <a:ext cx="4488055" cy="2560012"/>
            <a:chOff x="13422700" y="3087178"/>
            <a:chExt cx="4488055" cy="256001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C7BEC39-B5CA-65B9-6D25-18FD7AB5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81516" y="3602473"/>
              <a:ext cx="1171575" cy="111442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409A9C-2B75-1038-AE49-E1015CED0F40}"/>
                </a:ext>
              </a:extLst>
            </p:cNvPr>
            <p:cNvSpPr txBox="1"/>
            <p:nvPr/>
          </p:nvSpPr>
          <p:spPr>
            <a:xfrm>
              <a:off x="15399125" y="3692824"/>
              <a:ext cx="231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lost $358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091234-A640-E20C-9B9A-C021FEBB3F2C}"/>
                </a:ext>
              </a:extLst>
            </p:cNvPr>
            <p:cNvSpPr txBox="1"/>
            <p:nvPr/>
          </p:nvSpPr>
          <p:spPr>
            <a:xfrm>
              <a:off x="15202797" y="4169862"/>
              <a:ext cx="2707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600" b="1" dirty="0">
                  <a:latin typeface="Aleo" panose="020F0502020204030203" pitchFamily="34" charset="0"/>
                </a:rPr>
                <a:t>+21 hours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EC6F2E-A65B-14DA-AF25-150B0B6AB5CB}"/>
                </a:ext>
              </a:extLst>
            </p:cNvPr>
            <p:cNvSpPr txBox="1"/>
            <p:nvPr/>
          </p:nvSpPr>
          <p:spPr>
            <a:xfrm>
              <a:off x="13422700" y="4816193"/>
              <a:ext cx="4405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on average per year dealing with online crime.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F12116-0DA8-3FF2-BE7B-0EBB600C17C5}"/>
                </a:ext>
              </a:extLst>
            </p:cNvPr>
            <p:cNvSpPr txBox="1"/>
            <p:nvPr/>
          </p:nvSpPr>
          <p:spPr>
            <a:xfrm>
              <a:off x="13936784" y="3087178"/>
              <a:ext cx="3376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Worldwide, consumers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B0E571-6062-919E-A10A-66D087F2CA39}"/>
              </a:ext>
            </a:extLst>
          </p:cNvPr>
          <p:cNvGrpSpPr/>
          <p:nvPr/>
        </p:nvGrpSpPr>
        <p:grpSpPr>
          <a:xfrm>
            <a:off x="2013357" y="6823247"/>
            <a:ext cx="5009248" cy="2438037"/>
            <a:chOff x="1894670" y="6677882"/>
            <a:chExt cx="5009248" cy="2438037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3B34F9-3D75-30AC-CD5B-E6F2A106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1368" y="8229629"/>
              <a:ext cx="1352550" cy="84772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58FDE5-C5B6-C141-20FC-6191047C3A9D}"/>
                </a:ext>
              </a:extLst>
            </p:cNvPr>
            <p:cNvSpPr txBox="1"/>
            <p:nvPr/>
          </p:nvSpPr>
          <p:spPr>
            <a:xfrm>
              <a:off x="3689483" y="6677882"/>
              <a:ext cx="1662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5400" b="1" dirty="0">
                  <a:latin typeface="Aleo" panose="020F0502020204030203" pitchFamily="34" charset="0"/>
                </a:rPr>
                <a:t>47%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0D98E8-3162-348A-326F-E6E00B53A01F}"/>
                </a:ext>
              </a:extLst>
            </p:cNvPr>
            <p:cNvSpPr txBox="1"/>
            <p:nvPr/>
          </p:nvSpPr>
          <p:spPr>
            <a:xfrm>
              <a:off x="2843340" y="7420344"/>
              <a:ext cx="349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800" b="1" dirty="0">
                  <a:latin typeface="Aleo" panose="020F0502020204030203" pitchFamily="34" charset="0"/>
                </a:rPr>
                <a:t>of Australian adults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577DC9-7AF6-4960-3A41-7D959B0DCBB7}"/>
                </a:ext>
              </a:extLst>
            </p:cNvPr>
            <p:cNvSpPr txBox="1"/>
            <p:nvPr/>
          </p:nvSpPr>
          <p:spPr>
            <a:xfrm>
              <a:off x="1894670" y="7915590"/>
              <a:ext cx="373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have had their personal information exposed</a:t>
              </a:r>
            </a:p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by cyber criminals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ADFA9-08C7-21EE-83FB-4942B1F28370}"/>
              </a:ext>
            </a:extLst>
          </p:cNvPr>
          <p:cNvGrpSpPr/>
          <p:nvPr/>
        </p:nvGrpSpPr>
        <p:grpSpPr>
          <a:xfrm>
            <a:off x="8091014" y="6823247"/>
            <a:ext cx="3925946" cy="2179398"/>
            <a:chOff x="7802504" y="6865755"/>
            <a:chExt cx="3925946" cy="192076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008924F-D2A9-C4A9-2992-7DF08AD1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90175" y="7295919"/>
              <a:ext cx="1057275" cy="933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B57769-7392-9286-5984-B66233E7416B}"/>
                </a:ext>
              </a:extLst>
            </p:cNvPr>
            <p:cNvSpPr txBox="1"/>
            <p:nvPr/>
          </p:nvSpPr>
          <p:spPr>
            <a:xfrm>
              <a:off x="7802504" y="6865755"/>
              <a:ext cx="2718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4000" b="1" dirty="0">
                  <a:latin typeface="Aleo" panose="020F0502020204030203" pitchFamily="34" charset="0"/>
                </a:rPr>
                <a:t>600,000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1FF3B7-C801-39F9-9CD1-07EB50674CF1}"/>
                </a:ext>
              </a:extLst>
            </p:cNvPr>
            <p:cNvSpPr txBox="1"/>
            <p:nvPr/>
          </p:nvSpPr>
          <p:spPr>
            <a:xfrm>
              <a:off x="7870239" y="7410450"/>
              <a:ext cx="2583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800" b="1" dirty="0">
                  <a:latin typeface="Aleo" panose="020F0502020204030203" pitchFamily="34" charset="0"/>
                </a:rPr>
                <a:t>Facebook</a:t>
              </a:r>
            </a:p>
            <a:p>
              <a:pPr algn="ctr"/>
              <a:r>
                <a:rPr lang="en-PH" sz="2800" b="1" dirty="0">
                  <a:latin typeface="Aleo" panose="020F0502020204030203" pitchFamily="34" charset="0"/>
                </a:rPr>
                <a:t>Accounts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CF4904-B7A1-8B94-2ED8-C2FC10413441}"/>
                </a:ext>
              </a:extLst>
            </p:cNvPr>
            <p:cNvSpPr txBox="1"/>
            <p:nvPr/>
          </p:nvSpPr>
          <p:spPr>
            <a:xfrm>
              <a:off x="7994650" y="832485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hacked every single day.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027FF9-EDAE-0A4C-17A5-5CACC16E2277}"/>
              </a:ext>
            </a:extLst>
          </p:cNvPr>
          <p:cNvGrpSpPr/>
          <p:nvPr/>
        </p:nvGrpSpPr>
        <p:grpSpPr>
          <a:xfrm>
            <a:off x="13367639" y="6889228"/>
            <a:ext cx="4405052" cy="2306074"/>
            <a:chOff x="13252450" y="6866632"/>
            <a:chExt cx="4405052" cy="230607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4722B7B-579A-BF86-FD47-71701A68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224250" y="7905779"/>
              <a:ext cx="1171575" cy="117157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E97825-1E02-6226-2EFD-0A31AB7EA745}"/>
                </a:ext>
              </a:extLst>
            </p:cNvPr>
            <p:cNvSpPr txBox="1"/>
            <p:nvPr/>
          </p:nvSpPr>
          <p:spPr>
            <a:xfrm>
              <a:off x="13252450" y="6866632"/>
              <a:ext cx="44050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 b="1" dirty="0">
                  <a:latin typeface="Aleo" panose="020F0502020204030203" pitchFamily="34" charset="0"/>
                </a:rPr>
                <a:t>The #1 cyber crime</a:t>
              </a:r>
            </a:p>
            <a:p>
              <a:pPr algn="ctr"/>
              <a:r>
                <a:rPr lang="en-PH" sz="3200" b="1" dirty="0">
                  <a:latin typeface="Aleo" panose="020F0502020204030203" pitchFamily="34" charset="0"/>
                </a:rPr>
                <a:t>is the imposter scam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B04369-B519-2105-C563-DA3C8D19BEB9}"/>
                </a:ext>
              </a:extLst>
            </p:cNvPr>
            <p:cNvSpPr txBox="1"/>
            <p:nvPr/>
          </p:nvSpPr>
          <p:spPr>
            <a:xfrm>
              <a:off x="13363400" y="7972377"/>
              <a:ext cx="2640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with 1 in 5 people reporting a</a:t>
              </a:r>
            </a:p>
            <a:p>
              <a:pPr algn="ctr"/>
              <a:r>
                <a:rPr lang="en-US" sz="2400" dirty="0">
                  <a:latin typeface="Aleo" panose="020F0502020204030203" pitchFamily="34" charset="0"/>
                </a:rPr>
                <a:t>financial loss.</a:t>
              </a:r>
              <a:endParaRPr lang="en-PH" sz="2400" dirty="0">
                <a:latin typeface="Ale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6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838450"/>
            <a:ext cx="16772377" cy="6781800"/>
          </a:xfrm>
        </p:spPr>
        <p:txBody>
          <a:bodyPr/>
          <a:lstStyle/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Don’t open links in emails unless they are from a trusted source (right mouse click on the actual email address and check the full email address ensuring it is from the actual person)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Don’t action any un-solicited calls. STOP. Tell them you will call them back and call them on the official number.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Do not change bank account details on your supplier records without independent verification with the supplier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Regularly update software and systems (patches)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Implement strong passwords – password managers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74B455-14B4-C9E1-0EE0-0787CDC5434E}"/>
              </a:ext>
            </a:extLst>
          </p:cNvPr>
          <p:cNvSpPr txBox="1">
            <a:spLocks/>
          </p:cNvSpPr>
          <p:nvPr/>
        </p:nvSpPr>
        <p:spPr>
          <a:xfrm>
            <a:off x="825224" y="781051"/>
            <a:ext cx="182184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ea typeface="ヒラギノ角ゴ Pro W3" pitchFamily="-128" charset="-128"/>
              </a:rPr>
              <a:t>Mitigating Cyber Security Risks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79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838450"/>
            <a:ext cx="16772377" cy="7140416"/>
          </a:xfrm>
        </p:spPr>
        <p:txBody>
          <a:bodyPr/>
          <a:lstStyle/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Use Multifactor Authentication to access your IT platforms where possible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Exercise caution with downloads and email attachments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Verify requests for sensitive information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Educate your volunteers re: Cyber Threats / Safe Practices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latin typeface="Aleo" panose="020F0502020204030203" pitchFamily="34" charset="0"/>
              <a:ea typeface="ヒラギノ角ゴ Pro W3" pitchFamily="-128" charset="-128"/>
            </a:endParaRPr>
          </a:p>
          <a:p>
            <a:pPr lvl="1"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6600" b="1" dirty="0">
                <a:latin typeface="Aleo" panose="020F0502020204030203" pitchFamily="34" charset="0"/>
                <a:ea typeface="ヒラギノ角ゴ Pro W3" pitchFamily="-128" charset="-128"/>
              </a:rPr>
              <a:t>Don’t Be Fooled – Trust No One</a:t>
            </a:r>
          </a:p>
          <a:p>
            <a:pPr lvl="1"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6600" b="1" dirty="0">
                <a:latin typeface="Aleo" panose="020F0502020204030203" pitchFamily="34" charset="0"/>
                <a:ea typeface="ヒラギノ角ゴ Pro W3" pitchFamily="-128" charset="-128"/>
              </a:rPr>
              <a:t>Be Suspicious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74B455-14B4-C9E1-0EE0-0787CDC5434E}"/>
              </a:ext>
            </a:extLst>
          </p:cNvPr>
          <p:cNvSpPr txBox="1">
            <a:spLocks/>
          </p:cNvSpPr>
          <p:nvPr/>
        </p:nvSpPr>
        <p:spPr>
          <a:xfrm>
            <a:off x="825224" y="781051"/>
            <a:ext cx="182184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ea typeface="ヒラギノ角ゴ Pro W3" pitchFamily="-128" charset="-128"/>
              </a:rPr>
              <a:t>Mitigating Cyber Security Risks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577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A68A-3AD2-D015-7538-190A2303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ヒラギノ角ゴ Pro W3" pitchFamily="-128" charset="-128"/>
              </a:rPr>
              <a:t>Agenda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959734"/>
            <a:ext cx="8625327" cy="483286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sz="4000" b="1" dirty="0">
                <a:latin typeface="Aleo" panose="020F0502020204030203" pitchFamily="34" charset="0"/>
                <a:ea typeface="ヒラギノ角ゴ Pro W3" pitchFamily="-128" charset="-128"/>
              </a:rPr>
              <a:t>Cyber Security – Lost in Space</a:t>
            </a:r>
          </a:p>
          <a:p>
            <a:pPr marL="971550" lvl="1" indent="-514350"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Let’s understand what is Cyber Crime</a:t>
            </a:r>
          </a:p>
          <a:p>
            <a:pPr marL="971550" lvl="1" indent="-514350"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How it affects you and your show</a:t>
            </a:r>
          </a:p>
          <a:p>
            <a:pPr marL="971550" lvl="1" indent="-514350"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Some examples</a:t>
            </a:r>
          </a:p>
          <a:p>
            <a:pPr marL="971550" lvl="1" indent="-514350"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Who has a role to play</a:t>
            </a:r>
          </a:p>
          <a:p>
            <a:pPr marL="971550" lvl="1" indent="-514350" eaLnBrk="1" hangingPunct="1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How can we can mitigate this risk</a:t>
            </a:r>
          </a:p>
        </p:txBody>
      </p:sp>
      <p:pic>
        <p:nvPicPr>
          <p:cNvPr id="1026" name="Picture 2" descr="Excited for Netflix's New 'Lost in Space'? Here's What to Know About the  Original - The New York Times">
            <a:extLst>
              <a:ext uri="{FF2B5EF4-FFF2-40B4-BE49-F238E27FC236}">
                <a16:creationId xmlns:a16="http://schemas.microsoft.com/office/drawing/2014/main" id="{28F7B3A3-D049-358F-1526-8B7A39656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3250" y="2000250"/>
            <a:ext cx="10210801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>
            <a:extLst>
              <a:ext uri="{FF2B5EF4-FFF2-40B4-BE49-F238E27FC236}">
                <a16:creationId xmlns:a16="http://schemas.microsoft.com/office/drawing/2014/main" id="{8EEBA896-DB4D-F7EC-0BA5-48D417B4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29"/>
            <a:ext cx="20104100" cy="11308556"/>
          </a:xfrm>
          <a:prstGeom prst="rect">
            <a:avLst/>
          </a:prstGeom>
        </p:spPr>
      </p:pic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1BC107B5-A4D3-D613-6E86-ABCC3D0FFDD9}"/>
              </a:ext>
            </a:extLst>
          </p:cNvPr>
          <p:cNvSpPr/>
          <p:nvPr/>
        </p:nvSpPr>
        <p:spPr>
          <a:xfrm>
            <a:off x="-996950" y="4514850"/>
            <a:ext cx="10820400" cy="4572000"/>
          </a:xfrm>
          <a:prstGeom prst="roundRect">
            <a:avLst>
              <a:gd name="adj" fmla="val 442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glow rad="635000">
              <a:schemeClr val="tx1">
                <a:alpha val="15088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2E41F236-81C3-C9E8-6150-1C94ACE7CB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0636" y="5715995"/>
            <a:ext cx="12024614" cy="1015663"/>
          </a:xfrm>
        </p:spPr>
        <p:txBody>
          <a:bodyPr/>
          <a:lstStyle/>
          <a:p>
            <a:r>
              <a:rPr lang="en-AU" altLang="en-US" dirty="0">
                <a:solidFill>
                  <a:srgbClr val="0073AB"/>
                </a:solidFill>
                <a:ea typeface="ヒラギノ角ゴ Pro W3" pitchFamily="-128" charset="-128"/>
              </a:rPr>
              <a:t>What is Cyber Crime</a:t>
            </a:r>
            <a:endParaRPr lang="en-AU" dirty="0">
              <a:solidFill>
                <a:srgbClr val="0073AB"/>
              </a:solidFill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06ACFDFA-58E3-A027-C77A-B82CEDCF35BE}"/>
              </a:ext>
            </a:extLst>
          </p:cNvPr>
          <p:cNvSpPr/>
          <p:nvPr/>
        </p:nvSpPr>
        <p:spPr>
          <a:xfrm>
            <a:off x="837601" y="7602835"/>
            <a:ext cx="2356231" cy="148722"/>
          </a:xfrm>
          <a:custGeom>
            <a:avLst/>
            <a:gdLst/>
            <a:ahLst/>
            <a:cxnLst/>
            <a:rect l="l" t="t" r="r" b="b"/>
            <a:pathLst>
              <a:path w="1557655">
                <a:moveTo>
                  <a:pt x="0" y="0"/>
                </a:moveTo>
                <a:lnTo>
                  <a:pt x="1557185" y="0"/>
                </a:lnTo>
              </a:path>
            </a:pathLst>
          </a:custGeom>
          <a:ln w="330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52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A68A-3AD2-D015-7538-190A2303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>
                <a:solidFill>
                  <a:schemeClr val="bg1"/>
                </a:solidFill>
                <a:ea typeface="ヒラギノ角ゴ Pro W3" pitchFamily="-128" charset="-128"/>
              </a:rPr>
              <a:t>Malware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959734"/>
            <a:ext cx="8625327" cy="637174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What: </a:t>
            </a: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Malicious software meant to harm or exploit computer systems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i.e. viruses, worms, ransomware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endParaRPr lang="en-US" altLang="en-US" sz="2800" dirty="0">
              <a:latin typeface="Aleo" panose="020F0502020204030203" pitchFamily="34" charset="0"/>
              <a:ea typeface="ヒラギノ角ゴ Pro W3" pitchFamily="-128" charset="-128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Perpetration: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Email attachments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Malicious websites you may have visited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Infected Software</a:t>
            </a:r>
          </a:p>
        </p:txBody>
      </p:sp>
      <p:pic>
        <p:nvPicPr>
          <p:cNvPr id="3074" name="Picture 2" descr="How to Check and Remove Malware on Android | ExpressVPN Blog">
            <a:extLst>
              <a:ext uri="{FF2B5EF4-FFF2-40B4-BE49-F238E27FC236}">
                <a16:creationId xmlns:a16="http://schemas.microsoft.com/office/drawing/2014/main" id="{EF4A1DC9-5FBB-B932-8A40-A26922F18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1722" y="1981585"/>
            <a:ext cx="8352327" cy="87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836C-5298-3495-A874-C6F9D9EA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ヒラギノ角ゴ Pro W3" pitchFamily="-128" charset="-128"/>
              </a:rPr>
              <a:t>Phishing, Spoofing and Social Engineering</a:t>
            </a:r>
            <a:endParaRPr lang="en-US" kern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3143250"/>
            <a:ext cx="6104377" cy="647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What: </a:t>
            </a:r>
            <a:r>
              <a:rPr lang="en-US" altLang="en-US" sz="2800" dirty="0">
                <a:ea typeface="ヒラギノ角ゴ Pro W3" pitchFamily="-128" charset="-128"/>
              </a:rPr>
              <a:t>Trickery into revealing sensitive information. Such as fake emails, deceptive websites, impersonation</a:t>
            </a:r>
            <a:endParaRPr lang="en-US" altLang="en-US" sz="2800" dirty="0">
              <a:latin typeface="Aleo" panose="020F0502020204030203" pitchFamily="34" charset="0"/>
              <a:ea typeface="ヒラギノ角ゴ Pro W3" pitchFamily="-128" charset="-128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Perpetration: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Emails received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Phone Calls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Text Messages</a:t>
            </a:r>
          </a:p>
        </p:txBody>
      </p:sp>
    </p:spTree>
    <p:extLst>
      <p:ext uri="{BB962C8B-B14F-4D97-AF65-F5344CB8AC3E}">
        <p14:creationId xmlns:p14="http://schemas.microsoft.com/office/powerpoint/2010/main" val="33175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B151-FEB2-033F-39A6-F4B5C705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23" y="670352"/>
            <a:ext cx="18273671" cy="830997"/>
          </a:xfrm>
        </p:spPr>
        <p:txBody>
          <a:bodyPr/>
          <a:lstStyle/>
          <a:p>
            <a:r>
              <a:rPr lang="en-US" altLang="en-US" sz="5400" dirty="0">
                <a:ea typeface="ヒラギノ角ゴ Pro W3" pitchFamily="-128" charset="-128"/>
              </a:rPr>
              <a:t>Data Breaches</a:t>
            </a:r>
            <a:endParaRPr lang="en-US" kern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959734"/>
            <a:ext cx="7247377" cy="727011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What: </a:t>
            </a:r>
            <a:r>
              <a:rPr lang="en-US" altLang="en-US" sz="2800" dirty="0" err="1">
                <a:latin typeface="Aleo" panose="020F0502020204030203" pitchFamily="34" charset="0"/>
                <a:ea typeface="ヒラギノ角ゴ Pro W3" pitchFamily="-128" charset="-128"/>
              </a:rPr>
              <a:t>Unauthorised</a:t>
            </a: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 access or disclosure of sensitive information.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 err="1">
                <a:latin typeface="Aleo" panose="020F0502020204030203" pitchFamily="34" charset="0"/>
                <a:ea typeface="ヒラギノ角ゴ Pro W3" pitchFamily="-128" charset="-128"/>
              </a:rPr>
              <a:t>i.e</a:t>
            </a: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 stolen passwords, hacking into databases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endParaRPr lang="en-US" altLang="en-US" sz="2800" dirty="0">
              <a:latin typeface="Aleo" panose="020F0502020204030203" pitchFamily="34" charset="0"/>
              <a:ea typeface="ヒラギノ角ゴ Pro W3" pitchFamily="-128" charset="-128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Perpetration: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Exploiting software vulnerabilities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Weak Passwords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Social Engineering</a:t>
            </a:r>
          </a:p>
        </p:txBody>
      </p:sp>
      <p:pic>
        <p:nvPicPr>
          <p:cNvPr id="4098" name="Picture 2" descr="Optus data breach response 'cracking' as cyber support charity fields  15,000 queries and counting - National Debt Helpline">
            <a:extLst>
              <a:ext uri="{FF2B5EF4-FFF2-40B4-BE49-F238E27FC236}">
                <a16:creationId xmlns:a16="http://schemas.microsoft.com/office/drawing/2014/main" id="{9026BFED-19EF-0997-3AA1-9499AE596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6250" y="2003941"/>
            <a:ext cx="9067801" cy="87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B26-A763-2CBF-E4B9-2D39DB39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23" y="781050"/>
            <a:ext cx="18273671" cy="830997"/>
          </a:xfrm>
        </p:spPr>
        <p:txBody>
          <a:bodyPr/>
          <a:lstStyle/>
          <a:p>
            <a:r>
              <a:rPr lang="en-US" altLang="en-US" sz="5400" dirty="0">
                <a:ea typeface="ヒラギノ角ゴ Pro W3" pitchFamily="-128" charset="-128"/>
              </a:rPr>
              <a:t>Identity Theft and Fraud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959734"/>
            <a:ext cx="6409177" cy="727011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What: </a:t>
            </a:r>
            <a:r>
              <a:rPr lang="en-US" altLang="en-US" sz="2800" dirty="0" err="1">
                <a:ea typeface="ヒラギノ角ゴ Pro W3" pitchFamily="-128" charset="-128"/>
              </a:rPr>
              <a:t>Unauthorised</a:t>
            </a:r>
            <a:r>
              <a:rPr lang="en-US" altLang="en-US" sz="2800" dirty="0">
                <a:ea typeface="ヒラギノ角ゴ Pro W3" pitchFamily="-128" charset="-128"/>
              </a:rPr>
              <a:t> use of personal and financial information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 err="1">
                <a:ea typeface="ヒラギノ角ゴ Pro W3" pitchFamily="-128" charset="-128"/>
              </a:rPr>
              <a:t>i.e</a:t>
            </a:r>
            <a:r>
              <a:rPr lang="en-US" altLang="en-US" sz="2800" dirty="0">
                <a:ea typeface="ヒラギノ角ゴ Pro W3" pitchFamily="-128" charset="-128"/>
              </a:rPr>
              <a:t> credit card fraud, account takeovers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endParaRPr lang="en-US" altLang="en-US" sz="2800" dirty="0">
              <a:latin typeface="Aleo" panose="020F0502020204030203" pitchFamily="34" charset="0"/>
              <a:ea typeface="ヒラギノ角ゴ Pro W3" pitchFamily="-128" charset="-128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leo" panose="020F0502020204030203" pitchFamily="34" charset="0"/>
                <a:ea typeface="ヒラギノ角ゴ Pro W3" pitchFamily="-128" charset="-128"/>
              </a:rPr>
              <a:t>Perpetration: 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Phishing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Data breaches</a:t>
            </a:r>
          </a:p>
          <a:p>
            <a:pPr marL="914400" lvl="1" indent="-45720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Social Engineering</a:t>
            </a:r>
          </a:p>
        </p:txBody>
      </p:sp>
      <p:pic>
        <p:nvPicPr>
          <p:cNvPr id="5122" name="Picture 2" descr="Diana (Identity Thief) | Villains Wiki | Fandom">
            <a:extLst>
              <a:ext uri="{FF2B5EF4-FFF2-40B4-BE49-F238E27FC236}">
                <a16:creationId xmlns:a16="http://schemas.microsoft.com/office/drawing/2014/main" id="{FE8340B6-F794-E95A-DF2A-523748DE9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650" y="2000250"/>
            <a:ext cx="10058400" cy="86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EE722B-312A-06DD-F89D-3090AA40E314}"/>
              </a:ext>
            </a:extLst>
          </p:cNvPr>
          <p:cNvSpPr txBox="1">
            <a:spLocks/>
          </p:cNvSpPr>
          <p:nvPr/>
        </p:nvSpPr>
        <p:spPr>
          <a:xfrm>
            <a:off x="790997" y="6171030"/>
            <a:ext cx="18218426" cy="52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5400" dirty="0">
                <a:solidFill>
                  <a:schemeClr val="tx1"/>
                </a:solidFill>
                <a:ea typeface="ヒラギノ角ゴ Pro W3" pitchFamily="-128" charset="-128"/>
              </a:rPr>
              <a:t>Insider Threats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8596A2-8A16-3F97-685A-67134DC0EBD9}"/>
              </a:ext>
            </a:extLst>
          </p:cNvPr>
          <p:cNvSpPr txBox="1">
            <a:spLocks/>
          </p:cNvSpPr>
          <p:nvPr/>
        </p:nvSpPr>
        <p:spPr>
          <a:xfrm>
            <a:off x="603082" y="6965143"/>
            <a:ext cx="16772377" cy="27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Employee leaks, sabotage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D861A0-6B6E-A13B-3CA0-3233A75EB5AE}"/>
              </a:ext>
            </a:extLst>
          </p:cNvPr>
          <p:cNvSpPr txBox="1">
            <a:spLocks/>
          </p:cNvSpPr>
          <p:nvPr/>
        </p:nvSpPr>
        <p:spPr>
          <a:xfrm>
            <a:off x="791165" y="3752850"/>
            <a:ext cx="788928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solidFill>
                  <a:schemeClr val="tx1"/>
                </a:solidFill>
                <a:ea typeface="ヒラギノ角ゴ Pro W3" pitchFamily="-128" charset="-128"/>
              </a:rPr>
              <a:t>Denial of Service Attacks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7C6584-7E1F-8B92-3EDC-6CDDF68F30AF}"/>
              </a:ext>
            </a:extLst>
          </p:cNvPr>
          <p:cNvSpPr txBox="1">
            <a:spLocks/>
          </p:cNvSpPr>
          <p:nvPr/>
        </p:nvSpPr>
        <p:spPr>
          <a:xfrm>
            <a:off x="603250" y="4856535"/>
            <a:ext cx="16772377" cy="27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Aleo" panose="020F0502020204030203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System overloads, flooding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C05230-70A7-D424-D4B0-37E3E132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ヒラギノ角ゴ Pro W3" pitchFamily="-128" charset="-128"/>
              </a:rPr>
              <a:t>And more…</a:t>
            </a:r>
            <a:endParaRPr lang="en-US" dirty="0"/>
          </a:p>
        </p:txBody>
      </p:sp>
      <p:pic>
        <p:nvPicPr>
          <p:cNvPr id="6146" name="Picture 2" descr="The Big Bang Theory - Rotten Tomatoes">
            <a:extLst>
              <a:ext uri="{FF2B5EF4-FFF2-40B4-BE49-F238E27FC236}">
                <a16:creationId xmlns:a16="http://schemas.microsoft.com/office/drawing/2014/main" id="{A16132E7-9FC0-4338-6D53-5CC18A1E8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2050" y="1971415"/>
            <a:ext cx="8305800" cy="87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25AFE-0D2F-CA76-2729-4624D4418C6C}"/>
              </a:ext>
            </a:extLst>
          </p:cNvPr>
          <p:cNvSpPr txBox="1"/>
          <p:nvPr/>
        </p:nvSpPr>
        <p:spPr>
          <a:xfrm>
            <a:off x="603250" y="8180732"/>
            <a:ext cx="10892588" cy="6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5400" dirty="0">
                <a:latin typeface="Aleo" panose="020F0502020204030203" pitchFamily="34" charset="77"/>
                <a:ea typeface="ヒラギノ角ゴ Pro W3" pitchFamily="-128" charset="-128"/>
              </a:rPr>
              <a:t>Artificial Intelligence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B104D-A680-966C-74B1-2784FC6585E1}"/>
              </a:ext>
            </a:extLst>
          </p:cNvPr>
          <p:cNvSpPr txBox="1"/>
          <p:nvPr/>
        </p:nvSpPr>
        <p:spPr>
          <a:xfrm>
            <a:off x="450850" y="8959199"/>
            <a:ext cx="10892588" cy="356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leo" panose="020F0502020204030203" pitchFamily="34" charset="0"/>
                <a:ea typeface="ヒラギノ角ゴ Pro W3" pitchFamily="-128" charset="-128"/>
              </a:rPr>
              <a:t>AI, AGI, SHMI</a:t>
            </a:r>
          </a:p>
        </p:txBody>
      </p:sp>
    </p:spTree>
    <p:extLst>
      <p:ext uri="{BB962C8B-B14F-4D97-AF65-F5344CB8AC3E}">
        <p14:creationId xmlns:p14="http://schemas.microsoft.com/office/powerpoint/2010/main" val="7565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B19E-E525-BAE9-F34F-C4C7EB83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73" y="2838450"/>
            <a:ext cx="16772377" cy="5257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36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We are all being targeted, directly or indirectly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Why: </a:t>
            </a:r>
          </a:p>
          <a:p>
            <a:pPr marL="1428750" lvl="2" indent="-51435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To seek reward or</a:t>
            </a:r>
          </a:p>
          <a:p>
            <a:pPr marL="1428750" lvl="2" indent="-51435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To on-sell your data to others so they can then target you</a:t>
            </a:r>
          </a:p>
          <a:p>
            <a:pPr marL="1828800" lvl="3" indent="-457200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Credit Card Details - $1 a record</a:t>
            </a:r>
          </a:p>
          <a:p>
            <a:pPr marL="1828800" lvl="3" indent="-457200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leo" panose="020F0502020204030203" pitchFamily="34" charset="0"/>
                <a:ea typeface="ヒラギノ角ゴ Pro W3" pitchFamily="-128" charset="-128"/>
              </a:rPr>
              <a:t>Medical Information -$7 a record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2B852-EA97-A63B-760C-1E6ECF920978}"/>
              </a:ext>
            </a:extLst>
          </p:cNvPr>
          <p:cNvSpPr txBox="1">
            <a:spLocks/>
          </p:cNvSpPr>
          <p:nvPr/>
        </p:nvSpPr>
        <p:spPr>
          <a:xfrm>
            <a:off x="825224" y="781051"/>
            <a:ext cx="182184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leo" panose="020F0502020204030203" pitchFamily="34" charset="77"/>
                <a:ea typeface="+mj-ea"/>
                <a:cs typeface="Aleo" panose="020F0502020204030203" pitchFamily="34" charset="77"/>
              </a:defRPr>
            </a:lvl1pPr>
          </a:lstStyle>
          <a:p>
            <a:r>
              <a:rPr lang="en-US" altLang="en-US" sz="5400" dirty="0">
                <a:ea typeface="ヒラギノ角ゴ Pro W3" pitchFamily="-128" charset="-128"/>
              </a:rPr>
              <a:t>It will never happen to me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777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SC 2022">
      <a:dk1>
        <a:srgbClr val="172144"/>
      </a:dk1>
      <a:lt1>
        <a:srgbClr val="FFFFFF"/>
      </a:lt1>
      <a:dk2>
        <a:srgbClr val="82A898"/>
      </a:dk2>
      <a:lt2>
        <a:srgbClr val="378E9C"/>
      </a:lt2>
      <a:accent1>
        <a:srgbClr val="3B9CD6"/>
      </a:accent1>
      <a:accent2>
        <a:srgbClr val="0073AB"/>
      </a:accent2>
      <a:accent3>
        <a:srgbClr val="C43D3A"/>
      </a:accent3>
      <a:accent4>
        <a:srgbClr val="8A6691"/>
      </a:accent4>
      <a:accent5>
        <a:srgbClr val="E98A3D"/>
      </a:accent5>
      <a:accent6>
        <a:srgbClr val="E98A3D"/>
      </a:accent6>
      <a:hlink>
        <a:srgbClr val="0073AB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E9D4B13217C42B0C70F5BE31C32F6" ma:contentTypeVersion="15" ma:contentTypeDescription="Create a new document." ma:contentTypeScope="" ma:versionID="2703b905b8a481917c9ed053e34ad752">
  <xsd:schema xmlns:xsd="http://www.w3.org/2001/XMLSchema" xmlns:xs="http://www.w3.org/2001/XMLSchema" xmlns:p="http://schemas.microsoft.com/office/2006/metadata/properties" xmlns:ns1="http://schemas.microsoft.com/sharepoint/v3" xmlns:ns2="042fa2f4-5c66-4794-8e76-0b860d03935a" xmlns:ns3="5a87bfe8-1982-47db-a310-6f6901301bbe" targetNamespace="http://schemas.microsoft.com/office/2006/metadata/properties" ma:root="true" ma:fieldsID="a20154f67e107b16e50ddea7048d7924" ns1:_="" ns2:_="" ns3:_="">
    <xsd:import namespace="http://schemas.microsoft.com/sharepoint/v3"/>
    <xsd:import namespace="042fa2f4-5c66-4794-8e76-0b860d03935a"/>
    <xsd:import namespace="5a87bfe8-1982-47db-a310-6f6901301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fa2f4-5c66-4794-8e76-0b860d039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3ae619-40d9-4853-a862-9658d0a093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7bfe8-1982-47db-a310-6f6901301bb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f6b8cc-d38a-4866-b6ae-7ef7c96a38f9}" ma:internalName="TaxCatchAll" ma:showField="CatchAllData" ma:web="5a87bfe8-1982-47db-a310-6f6901301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42fa2f4-5c66-4794-8e76-0b860d03935a">
      <Terms xmlns="http://schemas.microsoft.com/office/infopath/2007/PartnerControls"/>
    </lcf76f155ced4ddcb4097134ff3c332f>
    <_ip_UnifiedCompliancePolicyProperties xmlns="http://schemas.microsoft.com/sharepoint/v3" xsi:nil="true"/>
    <TaxCatchAll xmlns="5a87bfe8-1982-47db-a310-6f6901301bbe" xsi:nil="true"/>
  </documentManagement>
</p:properties>
</file>

<file path=customXml/itemProps1.xml><?xml version="1.0" encoding="utf-8"?>
<ds:datastoreItem xmlns:ds="http://schemas.openxmlformats.org/officeDocument/2006/customXml" ds:itemID="{8EB8481F-FD0D-434F-9C72-5DD825009AFD}"/>
</file>

<file path=customXml/itemProps2.xml><?xml version="1.0" encoding="utf-8"?>
<ds:datastoreItem xmlns:ds="http://schemas.openxmlformats.org/officeDocument/2006/customXml" ds:itemID="{E4EB1036-0047-45A7-9C49-CA2B183568B5}"/>
</file>

<file path=customXml/itemProps3.xml><?xml version="1.0" encoding="utf-8"?>
<ds:datastoreItem xmlns:ds="http://schemas.openxmlformats.org/officeDocument/2006/customXml" ds:itemID="{74CF3B28-8927-4FBB-9225-0056A5314A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11341</TotalTime>
  <Words>618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PMingLiU</vt:lpstr>
      <vt:lpstr>Aleo</vt:lpstr>
      <vt:lpstr>Arial</vt:lpstr>
      <vt:lpstr>Calibri</vt:lpstr>
      <vt:lpstr>Office Theme</vt:lpstr>
      <vt:lpstr>Cyber Security</vt:lpstr>
      <vt:lpstr>Agenda</vt:lpstr>
      <vt:lpstr>What is Cyber Crime</vt:lpstr>
      <vt:lpstr>Malware</vt:lpstr>
      <vt:lpstr>Phishing, Spoofing and Social Engineering</vt:lpstr>
      <vt:lpstr>Data Breaches</vt:lpstr>
      <vt:lpstr>Identity Theft and Fraud</vt:lpstr>
      <vt:lpstr>And more…</vt:lpstr>
      <vt:lpstr>PowerPoint Presentation</vt:lpstr>
      <vt:lpstr>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Credentials</dc:title>
  <dc:creator>High Tech</dc:creator>
  <cp:lastModifiedBy>Phil Lemieux</cp:lastModifiedBy>
  <cp:revision>100</cp:revision>
  <dcterms:created xsi:type="dcterms:W3CDTF">2022-05-06T02:45:11Z</dcterms:created>
  <dcterms:modified xsi:type="dcterms:W3CDTF">2023-07-19T05:31:05Z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2022-05-06T00:00:00Z</vt:filetime>
  </property>
  <property fmtid="{D5CDD505-2E9C-101B-9397-08002B2CF9AE}" pid="5" name="ContentTypeId">
    <vt:lpwstr>0x010100030E9D4B13217C42B0C70F5BE31C32F6</vt:lpwstr>
  </property>
</Properties>
</file>